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64" d="100"/>
          <a:sy n="64" d="100"/>
        </p:scale>
        <p:origin x="72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B65DDF5-FD3B-4D31-A19B-D82CA3D4A90E}"/>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9F763B87-9B5D-4207-9380-765C1F6714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0694DC99-F042-4B51-8A8B-44FB8CD56A40}"/>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1E827839-4CB9-4660-AFF8-99CC96E11CCC}"/>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22AAA52-FC4C-468C-9C2D-0CC5D713ED60}"/>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1309438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C0F31D6-F8D5-4F5D-8396-7B455AF5E00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E1826028-818F-4C14-9D83-921294771EAB}"/>
              </a:ext>
            </a:extLst>
          </p:cNvPr>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AF3A407-5214-495C-8EB4-C81528BC4CE8}"/>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1449BD87-FA89-48AD-96C9-00E47CF5914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A4D1888-629C-488B-ACC1-5353DD45BD6F}"/>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665792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06F87326-ACB9-4781-B6C0-294ADACE4263}"/>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7E5A3873-AF78-4F52-B6C5-725605A654FF}"/>
              </a:ext>
            </a:extLst>
          </p:cNvPr>
          <p:cNvSpPr>
            <a:spLocks noGrp="1"/>
          </p:cNvSpPr>
          <p:nvPr>
            <p:ph type="body" orient="vert" idx="1"/>
          </p:nvPr>
        </p:nvSpPr>
        <p:spPr>
          <a:xfrm>
            <a:off x="838200" y="365125"/>
            <a:ext cx="7734300" cy="5811838"/>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FB3BA85-9C3E-49B3-8342-466234A1F18D}"/>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85A2CE91-A560-4B46-9C4D-0C6699BB809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8EC48EF-FD3B-496A-8FB5-8910CC962175}"/>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730062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E6925B6-ADD1-4AA2-ADAB-7C8B75D69D7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2E7AA96-0F4D-476D-92A3-7EB35ACD337A}"/>
              </a:ext>
            </a:extLst>
          </p:cNvPr>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CCABFB7-78E8-467C-A72C-6E5010B499C3}"/>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CD7D1A91-358A-40D0-9B44-98835C2E93E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06A1154-ABFA-4CEE-8257-47893CB078A7}"/>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840745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DFB02F3-E9AF-4D99-8A5F-96235DEF49AC}"/>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1A543101-FB34-4B1D-B97C-C0CBB8E59A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ערוך סגנונות טקסט של תבנית בסיס</a:t>
            </a:r>
          </a:p>
        </p:txBody>
      </p:sp>
      <p:sp>
        <p:nvSpPr>
          <p:cNvPr id="4" name="מציין מיקום של תאריך 3">
            <a:extLst>
              <a:ext uri="{FF2B5EF4-FFF2-40B4-BE49-F238E27FC236}">
                <a16:creationId xmlns:a16="http://schemas.microsoft.com/office/drawing/2014/main" id="{0B393D4D-1FCC-4DE0-AE41-F382BBEA4981}"/>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643744B9-2D91-48B2-AA2A-1EFF37F4509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A96CFA5-B639-4956-B735-1DDAE450D6D3}"/>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327591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44371CC-C4F5-47CB-8D41-B12B7D1612A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8C932FAE-1BBC-4255-9141-C49E25CA04CE}"/>
              </a:ext>
            </a:extLst>
          </p:cNvPr>
          <p:cNvSpPr>
            <a:spLocks noGrp="1"/>
          </p:cNvSpPr>
          <p:nvPr>
            <p:ph sz="half" idx="1"/>
          </p:nvPr>
        </p:nvSpPr>
        <p:spPr>
          <a:xfrm>
            <a:off x="838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3E21D0ED-D6ED-4041-9317-514A28EE86C3}"/>
              </a:ext>
            </a:extLst>
          </p:cNvPr>
          <p:cNvSpPr>
            <a:spLocks noGrp="1"/>
          </p:cNvSpPr>
          <p:nvPr>
            <p:ph sz="half" idx="2"/>
          </p:nvPr>
        </p:nvSpPr>
        <p:spPr>
          <a:xfrm>
            <a:off x="6172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8D49ED17-5A74-4136-BDD0-CE25B397FEF3}"/>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C83C6A26-B727-4A7E-9B83-DC341511A090}"/>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DDCC6E1-7AC6-4004-A87F-78E9711A8601}"/>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4133996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9E6006-995A-4A2F-8B11-C17D64B07602}"/>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4A81B71-B836-41BF-8B5C-D7066ADE8F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מציין מיקום תוכן 3">
            <a:extLst>
              <a:ext uri="{FF2B5EF4-FFF2-40B4-BE49-F238E27FC236}">
                <a16:creationId xmlns:a16="http://schemas.microsoft.com/office/drawing/2014/main" id="{4C3597E3-9622-4EA0-BFBF-1339DFA9814C}"/>
              </a:ext>
            </a:extLst>
          </p:cNvPr>
          <p:cNvSpPr>
            <a:spLocks noGrp="1"/>
          </p:cNvSpPr>
          <p:nvPr>
            <p:ph sz="half" idx="2"/>
          </p:nvPr>
        </p:nvSpPr>
        <p:spPr>
          <a:xfrm>
            <a:off x="839788" y="2505075"/>
            <a:ext cx="5157787"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9CEBBA77-E3A7-40A0-8685-17994BEF31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מציין מיקום תוכן 5">
            <a:extLst>
              <a:ext uri="{FF2B5EF4-FFF2-40B4-BE49-F238E27FC236}">
                <a16:creationId xmlns:a16="http://schemas.microsoft.com/office/drawing/2014/main" id="{7CE66695-3B7B-426C-B04A-109E6E04ED10}"/>
              </a:ext>
            </a:extLst>
          </p:cNvPr>
          <p:cNvSpPr>
            <a:spLocks noGrp="1"/>
          </p:cNvSpPr>
          <p:nvPr>
            <p:ph sz="quarter" idx="4"/>
          </p:nvPr>
        </p:nvSpPr>
        <p:spPr>
          <a:xfrm>
            <a:off x="6172200" y="2505075"/>
            <a:ext cx="5183188"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296584C7-FA43-4167-AB5E-47BBCDF45259}"/>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8" name="מציין מיקום של כותרת תחתונה 7">
            <a:extLst>
              <a:ext uri="{FF2B5EF4-FFF2-40B4-BE49-F238E27FC236}">
                <a16:creationId xmlns:a16="http://schemas.microsoft.com/office/drawing/2014/main" id="{4615003A-8BBA-4AF4-B90F-4997B1932263}"/>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AA112572-C671-45C9-BC3C-9C6680BBF08F}"/>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536934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CA3394-8A4B-4EF3-8DA8-E504409FD80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28CB0FFA-5464-41AE-885D-7EA4607BF9B8}"/>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4" name="מציין מיקום של כותרת תחתונה 3">
            <a:extLst>
              <a:ext uri="{FF2B5EF4-FFF2-40B4-BE49-F238E27FC236}">
                <a16:creationId xmlns:a16="http://schemas.microsoft.com/office/drawing/2014/main" id="{F379886C-4D5C-4C51-A1DE-8EB393176336}"/>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74D57D24-3E4B-4957-A1C9-C53A6826F89D}"/>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2620898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E497B922-A341-4154-AB54-89A1B37A28C1}"/>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3" name="מציין מיקום של כותרת תחתונה 2">
            <a:extLst>
              <a:ext uri="{FF2B5EF4-FFF2-40B4-BE49-F238E27FC236}">
                <a16:creationId xmlns:a16="http://schemas.microsoft.com/office/drawing/2014/main" id="{9B63962B-7F9E-4CBA-A012-86F9C0C1DE4F}"/>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5EBDBB77-F0AB-40F3-B75B-D7BF6072D16D}"/>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944135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05C7BB6-0CDD-40C6-B02B-6A46BF1D7D2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AF3E470F-B08D-47C4-9211-6B0F33B029F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D7A0D8A9-B005-42E8-ADAD-E323D94ED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80A0E8E1-107A-4CD4-8934-924834B47736}"/>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BA41F132-57DF-4391-AC43-1508796A9812}"/>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A9F38E0E-66CB-4CE2-B875-B016DDA4B92E}"/>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3543738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477D306-0C0B-492D-AF41-BFFEDCF88FBE}"/>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074AD06C-76D1-48F5-8A93-F5268AD397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CB3DD7C5-C379-44B6-ABDF-26834FB39A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06C974C3-D6D0-40C0-A808-1BCFF33474FE}"/>
              </a:ext>
            </a:extLst>
          </p:cNvPr>
          <p:cNvSpPr>
            <a:spLocks noGrp="1"/>
          </p:cNvSpPr>
          <p:nvPr>
            <p:ph type="dt" sz="half" idx="10"/>
          </p:nvPr>
        </p:nvSpPr>
        <p:spPr/>
        <p:txBody>
          <a:bodyPr/>
          <a:lstStyle/>
          <a:p>
            <a:fld id="{44CD61AB-C639-4D6D-B360-27616BF0977B}" type="datetimeFigureOut">
              <a:rPr lang="he-IL" smtClean="0"/>
              <a:t>כ"ו/תמוז/תשפ"ד</a:t>
            </a:fld>
            <a:endParaRPr lang="he-IL"/>
          </a:p>
        </p:txBody>
      </p:sp>
      <p:sp>
        <p:nvSpPr>
          <p:cNvPr id="6" name="מציין מיקום של כותרת תחתונה 5">
            <a:extLst>
              <a:ext uri="{FF2B5EF4-FFF2-40B4-BE49-F238E27FC236}">
                <a16:creationId xmlns:a16="http://schemas.microsoft.com/office/drawing/2014/main" id="{F8C412CE-ACD9-4C5A-809E-BB65883A842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CAA011AB-0548-4FC8-88B5-0F4ADB2083B3}"/>
              </a:ext>
            </a:extLst>
          </p:cNvPr>
          <p:cNvSpPr>
            <a:spLocks noGrp="1"/>
          </p:cNvSpPr>
          <p:nvPr>
            <p:ph type="sldNum" sz="quarter" idx="12"/>
          </p:nvPr>
        </p:nvSpPr>
        <p:spPr/>
        <p:txBody>
          <a:bodyPr/>
          <a:lstStyle/>
          <a:p>
            <a:fld id="{46F269FA-C0E2-4D2A-A142-F2F09B0C65C7}" type="slidenum">
              <a:rPr lang="he-IL" smtClean="0"/>
              <a:t>‹#›</a:t>
            </a:fld>
            <a:endParaRPr lang="he-IL"/>
          </a:p>
        </p:txBody>
      </p:sp>
    </p:spTree>
    <p:extLst>
      <p:ext uri="{BB962C8B-B14F-4D97-AF65-F5344CB8AC3E}">
        <p14:creationId xmlns:p14="http://schemas.microsoft.com/office/powerpoint/2010/main" val="4219381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4000"/>
            <a:lum/>
          </a:blip>
          <a:srcRect/>
          <a:stretch>
            <a:fillRect l="-8000" r="-12000"/>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C3D78C1D-C6D3-44B4-933A-108DE941233C}"/>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1C06AAA-4A77-43E1-84C9-A40A77626A1D}"/>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E6EA2EE-FC11-4A54-B0E2-77AC56DF3AFC}"/>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44CD61AB-C639-4D6D-B360-27616BF0977B}" type="datetimeFigureOut">
              <a:rPr lang="he-IL" smtClean="0"/>
              <a:t>כ"ו/תמוז/תשפ"ד</a:t>
            </a:fld>
            <a:endParaRPr lang="he-IL"/>
          </a:p>
        </p:txBody>
      </p:sp>
      <p:sp>
        <p:nvSpPr>
          <p:cNvPr id="5" name="מציין מיקום של כותרת תחתונה 4">
            <a:extLst>
              <a:ext uri="{FF2B5EF4-FFF2-40B4-BE49-F238E27FC236}">
                <a16:creationId xmlns:a16="http://schemas.microsoft.com/office/drawing/2014/main" id="{77913E6B-86BF-43FC-BC41-4774A4FAEF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8475C15A-F55B-4EDE-B320-F0AB8E8A9803}"/>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46F269FA-C0E2-4D2A-A142-F2F09B0C65C7}" type="slidenum">
              <a:rPr lang="he-IL" smtClean="0"/>
              <a:t>‹#›</a:t>
            </a:fld>
            <a:endParaRPr lang="he-IL"/>
          </a:p>
        </p:txBody>
      </p:sp>
    </p:spTree>
    <p:extLst>
      <p:ext uri="{BB962C8B-B14F-4D97-AF65-F5344CB8AC3E}">
        <p14:creationId xmlns:p14="http://schemas.microsoft.com/office/powerpoint/2010/main" val="1782307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Lavi1212/Drawing_app_2"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כותרת משנה 2">
            <a:extLst>
              <a:ext uri="{FF2B5EF4-FFF2-40B4-BE49-F238E27FC236}">
                <a16:creationId xmlns:a16="http://schemas.microsoft.com/office/drawing/2014/main" id="{1D7844AB-9F12-4253-AABD-6D4BFF291FAD}"/>
              </a:ext>
            </a:extLst>
          </p:cNvPr>
          <p:cNvSpPr>
            <a:spLocks noGrp="1"/>
          </p:cNvSpPr>
          <p:nvPr>
            <p:ph type="subTitle" idx="1"/>
          </p:nvPr>
        </p:nvSpPr>
        <p:spPr>
          <a:xfrm>
            <a:off x="1522895" y="1669774"/>
            <a:ext cx="9146209" cy="3816184"/>
          </a:xfrm>
        </p:spPr>
        <p:txBody>
          <a:bodyPr>
            <a:normAutofit/>
          </a:bodyPr>
          <a:lstStyle/>
          <a:p>
            <a:pPr rtl="0"/>
            <a:r>
              <a:rPr lang="en-US" b="1" dirty="0"/>
              <a:t>Welcome to </a:t>
            </a:r>
            <a:r>
              <a:rPr lang="en-US" b="1" dirty="0" err="1"/>
              <a:t>Drawing_app</a:t>
            </a:r>
            <a:r>
              <a:rPr lang="he-IL" b="1" dirty="0"/>
              <a:t>.</a:t>
            </a:r>
            <a:endParaRPr lang="en-US" b="1" dirty="0"/>
          </a:p>
          <a:p>
            <a:r>
              <a:rPr lang="en-US" sz="3000" dirty="0"/>
              <a:t>In this document, we will explain the various functions on the website. First, please watch the attached video in the next slide.</a:t>
            </a:r>
          </a:p>
          <a:p>
            <a:endParaRPr lang="he-IL" dirty="0"/>
          </a:p>
          <a:p>
            <a:pPr rtl="0"/>
            <a:r>
              <a:rPr lang="en-US" dirty="0"/>
              <a:t>All the complete information, including code and project documentation, can be found at the following link:</a:t>
            </a:r>
          </a:p>
          <a:p>
            <a:r>
              <a:rPr lang="en-US" sz="1600" dirty="0">
                <a:hlinkClick r:id="rId2"/>
              </a:rPr>
              <a:t>https://github.com/Lavi1212/Drawing_app_2</a:t>
            </a:r>
            <a:endParaRPr lang="he-IL" sz="1600" dirty="0"/>
          </a:p>
          <a:p>
            <a:endParaRPr lang="he-IL" sz="1600" dirty="0"/>
          </a:p>
        </p:txBody>
      </p:sp>
    </p:spTree>
    <p:extLst>
      <p:ext uri="{BB962C8B-B14F-4D97-AF65-F5344CB8AC3E}">
        <p14:creationId xmlns:p14="http://schemas.microsoft.com/office/powerpoint/2010/main" val="518507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pic>
        <p:nvPicPr>
          <p:cNvPr id="4" name="ExplainingVideo">
            <a:hlinkClick r:id="" action="ppaction://media"/>
            <a:extLst>
              <a:ext uri="{FF2B5EF4-FFF2-40B4-BE49-F238E27FC236}">
                <a16:creationId xmlns:a16="http://schemas.microsoft.com/office/drawing/2014/main" id="{CD712F1B-685F-4E10-B617-6FB0AFB32A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03679" y="0"/>
            <a:ext cx="9826929" cy="6855995"/>
          </a:xfrm>
          <a:prstGeom prst="rect">
            <a:avLst/>
          </a:prstGeom>
        </p:spPr>
      </p:pic>
    </p:spTree>
    <p:extLst>
      <p:ext uri="{BB962C8B-B14F-4D97-AF65-F5344CB8AC3E}">
        <p14:creationId xmlns:p14="http://schemas.microsoft.com/office/powerpoint/2010/main" val="3747458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18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t="1000" r="-19000" b="-4000"/>
          </a:stretch>
        </a:blipFill>
        <a:effectLst/>
      </p:bgPr>
    </p:bg>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ECB0ACB5-0A3A-405A-922D-6B078989A4F2}"/>
              </a:ext>
            </a:extLst>
          </p:cNvPr>
          <p:cNvSpPr>
            <a:spLocks noGrp="1"/>
          </p:cNvSpPr>
          <p:nvPr>
            <p:ph idx="1"/>
          </p:nvPr>
        </p:nvSpPr>
        <p:spPr>
          <a:xfrm>
            <a:off x="0" y="2678043"/>
            <a:ext cx="12192000" cy="4196080"/>
          </a:xfrm>
          <a:solidFill>
            <a:schemeClr val="accent6">
              <a:lumMod val="40000"/>
              <a:lumOff val="60000"/>
            </a:schemeClr>
          </a:solidFill>
        </p:spPr>
        <p:txBody>
          <a:bodyPr>
            <a:normAutofit fontScale="92500" lnSpcReduction="10000"/>
          </a:bodyPr>
          <a:lstStyle/>
          <a:p>
            <a:pPr marL="0" indent="0" algn="l" rtl="0">
              <a:buNone/>
            </a:pPr>
            <a:r>
              <a:rPr lang="en-US" dirty="0"/>
              <a:t>L</a:t>
            </a:r>
            <a:r>
              <a:rPr lang="en-US" sz="2600" dirty="0"/>
              <a:t>et's explain these settings further: </a:t>
            </a:r>
            <a:endParaRPr lang="he-IL" sz="2600" dirty="0"/>
          </a:p>
          <a:p>
            <a:pPr algn="l" rtl="0"/>
            <a:r>
              <a:rPr lang="en-US" sz="2600" dirty="0"/>
              <a:t>For each click, there is an option to remain with the cursor (mouse or gaze focus) in the same place for a certain amount of time ('dwell click'). It is very important to note – even when using a regular mouse, a dwell click can be performed.</a:t>
            </a:r>
            <a:endParaRPr lang="he-IL" sz="2600" dirty="0"/>
          </a:p>
          <a:p>
            <a:pPr algn="l" rtl="0"/>
            <a:r>
              <a:rPr lang="en-US" sz="2600" dirty="0"/>
              <a:t>The </a:t>
            </a:r>
            <a:r>
              <a:rPr lang="en-US" sz="2600" b="1" dirty="0"/>
              <a:t>time settings </a:t>
            </a:r>
            <a:r>
              <a:rPr lang="en-US" sz="2600" dirty="0"/>
              <a:t>determine how long to stay in this place in milliseconds. If it is 'mouse mode', a physical click on the mouse is required to allow a click. Default: 2000.</a:t>
            </a:r>
            <a:endParaRPr lang="he-IL" sz="2600" dirty="0"/>
          </a:p>
          <a:p>
            <a:pPr algn="l" rtl="0"/>
            <a:r>
              <a:rPr lang="en-US" sz="2600" dirty="0"/>
              <a:t>The '</a:t>
            </a:r>
            <a:r>
              <a:rPr lang="en-US" sz="2600" b="1" dirty="0"/>
              <a:t>Threshold</a:t>
            </a:r>
            <a:r>
              <a:rPr lang="en-US" sz="2600" dirty="0"/>
              <a:t>' settings will determine the area on which you need to stay. The higher the value, the larger the area, making it easier to perform a click. Note that too large an area may result in accidental clicks. Each user should find what works best for them. Default and recommended: 40. </a:t>
            </a:r>
            <a:endParaRPr lang="he-IL" sz="2600" dirty="0"/>
          </a:p>
          <a:p>
            <a:pPr algn="l" rtl="0"/>
            <a:r>
              <a:rPr lang="en-US" sz="2600" dirty="0"/>
              <a:t>If it is a button, you need to stay for the chosen amount of time within the button area</a:t>
            </a:r>
            <a:r>
              <a:rPr lang="he-IL" sz="2600" dirty="0"/>
              <a:t>.</a:t>
            </a:r>
          </a:p>
        </p:txBody>
      </p:sp>
      <p:cxnSp>
        <p:nvCxnSpPr>
          <p:cNvPr id="7" name="מחבר חץ ישר 6">
            <a:extLst>
              <a:ext uri="{FF2B5EF4-FFF2-40B4-BE49-F238E27FC236}">
                <a16:creationId xmlns:a16="http://schemas.microsoft.com/office/drawing/2014/main" id="{B9AF9A42-3E26-454E-B4D1-89F858FF337E}"/>
              </a:ext>
            </a:extLst>
          </p:cNvPr>
          <p:cNvCxnSpPr>
            <a:cxnSpLocks/>
          </p:cNvCxnSpPr>
          <p:nvPr/>
        </p:nvCxnSpPr>
        <p:spPr>
          <a:xfrm flipH="1" flipV="1">
            <a:off x="9225280" y="751840"/>
            <a:ext cx="731520" cy="18186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מחבר חץ ישר 8">
            <a:extLst>
              <a:ext uri="{FF2B5EF4-FFF2-40B4-BE49-F238E27FC236}">
                <a16:creationId xmlns:a16="http://schemas.microsoft.com/office/drawing/2014/main" id="{A5B27FC5-263F-4721-BA5F-0613325D5932}"/>
              </a:ext>
            </a:extLst>
          </p:cNvPr>
          <p:cNvCxnSpPr>
            <a:cxnSpLocks/>
          </p:cNvCxnSpPr>
          <p:nvPr/>
        </p:nvCxnSpPr>
        <p:spPr>
          <a:xfrm flipH="1" flipV="1">
            <a:off x="8595360" y="1879600"/>
            <a:ext cx="822960" cy="7823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2698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l="-1000" t="-1000" r="-21000" b="-1000"/>
          </a:stretch>
        </a:blipFill>
        <a:effectLst/>
      </p:bgPr>
    </p:bg>
    <p:spTree>
      <p:nvGrpSpPr>
        <p:cNvPr id="1" name=""/>
        <p:cNvGrpSpPr/>
        <p:nvPr/>
      </p:nvGrpSpPr>
      <p:grpSpPr>
        <a:xfrm>
          <a:off x="0" y="0"/>
          <a:ext cx="0" cy="0"/>
          <a:chOff x="0" y="0"/>
          <a:chExt cx="0" cy="0"/>
        </a:xfrm>
      </p:grpSpPr>
      <p:sp>
        <p:nvSpPr>
          <p:cNvPr id="4" name="מציין מיקום תוכן 2">
            <a:extLst>
              <a:ext uri="{FF2B5EF4-FFF2-40B4-BE49-F238E27FC236}">
                <a16:creationId xmlns:a16="http://schemas.microsoft.com/office/drawing/2014/main" id="{95049A1F-873E-4F18-89C5-208160E7F792}"/>
              </a:ext>
            </a:extLst>
          </p:cNvPr>
          <p:cNvSpPr>
            <a:spLocks noGrp="1"/>
          </p:cNvSpPr>
          <p:nvPr>
            <p:ph idx="1"/>
          </p:nvPr>
        </p:nvSpPr>
        <p:spPr>
          <a:xfrm>
            <a:off x="1442720" y="4278062"/>
            <a:ext cx="9438640" cy="1507882"/>
          </a:xfrm>
          <a:solidFill>
            <a:schemeClr val="accent6">
              <a:lumMod val="40000"/>
              <a:lumOff val="60000"/>
            </a:schemeClr>
          </a:solidFill>
        </p:spPr>
        <p:txBody>
          <a:bodyPr>
            <a:normAutofit fontScale="92500"/>
          </a:bodyPr>
          <a:lstStyle/>
          <a:p>
            <a:pPr algn="l" rtl="0"/>
            <a:r>
              <a:rPr lang="en-US" dirty="0"/>
              <a:t>These are the sizes for each Threshold. You can adjust the settings with the mouse under the color fill option to get a good indication.</a:t>
            </a:r>
            <a:br>
              <a:rPr lang="en-US" dirty="0"/>
            </a:br>
            <a:endParaRPr lang="en-US" sz="1400" dirty="0"/>
          </a:p>
          <a:p>
            <a:pPr algn="l" rtl="0"/>
            <a:r>
              <a:rPr lang="en-US" sz="1400" dirty="0"/>
              <a:t>Good information: The numbers represent the number of pixels in the radius of the circle.</a:t>
            </a:r>
            <a:endParaRPr lang="he-IL" dirty="0"/>
          </a:p>
        </p:txBody>
      </p:sp>
      <p:sp>
        <p:nvSpPr>
          <p:cNvPr id="5" name="TextBox 4">
            <a:extLst>
              <a:ext uri="{FF2B5EF4-FFF2-40B4-BE49-F238E27FC236}">
                <a16:creationId xmlns:a16="http://schemas.microsoft.com/office/drawing/2014/main" id="{C8C6CF1C-349F-4B20-93AE-70850BE3A18A}"/>
              </a:ext>
            </a:extLst>
          </p:cNvPr>
          <p:cNvSpPr txBox="1"/>
          <p:nvPr/>
        </p:nvSpPr>
        <p:spPr>
          <a:xfrm>
            <a:off x="1676400" y="3429000"/>
            <a:ext cx="1808480" cy="646331"/>
          </a:xfrm>
          <a:prstGeom prst="rect">
            <a:avLst/>
          </a:prstGeom>
          <a:noFill/>
          <a:ln>
            <a:noFill/>
          </a:ln>
        </p:spPr>
        <p:txBody>
          <a:bodyPr wrap="square" rtlCol="1">
            <a:spAutoFit/>
          </a:bodyPr>
          <a:lstStyle/>
          <a:p>
            <a:pPr algn="ctr"/>
            <a:r>
              <a:rPr lang="en-US" dirty="0"/>
              <a:t>Threshold =</a:t>
            </a:r>
          </a:p>
          <a:p>
            <a:pPr algn="ctr"/>
            <a:r>
              <a:rPr lang="en-US" dirty="0"/>
              <a:t> 10</a:t>
            </a:r>
            <a:endParaRPr lang="he-IL" dirty="0"/>
          </a:p>
        </p:txBody>
      </p:sp>
      <p:cxnSp>
        <p:nvCxnSpPr>
          <p:cNvPr id="7" name="מחבר חץ ישר 6">
            <a:extLst>
              <a:ext uri="{FF2B5EF4-FFF2-40B4-BE49-F238E27FC236}">
                <a16:creationId xmlns:a16="http://schemas.microsoft.com/office/drawing/2014/main" id="{2E5E1F79-0491-4472-80CF-61A71C4120B3}"/>
              </a:ext>
            </a:extLst>
          </p:cNvPr>
          <p:cNvCxnSpPr>
            <a:cxnSpLocks/>
          </p:cNvCxnSpPr>
          <p:nvPr/>
        </p:nvCxnSpPr>
        <p:spPr>
          <a:xfrm flipV="1">
            <a:off x="2895600" y="2397760"/>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CFB691BF-1501-4D19-8661-3C52A5AAC1CE}"/>
              </a:ext>
            </a:extLst>
          </p:cNvPr>
          <p:cNvSpPr txBox="1"/>
          <p:nvPr/>
        </p:nvSpPr>
        <p:spPr>
          <a:xfrm>
            <a:off x="2910840" y="3429000"/>
            <a:ext cx="1808480" cy="646331"/>
          </a:xfrm>
          <a:prstGeom prst="rect">
            <a:avLst/>
          </a:prstGeom>
          <a:noFill/>
          <a:ln>
            <a:noFill/>
          </a:ln>
        </p:spPr>
        <p:txBody>
          <a:bodyPr wrap="square" rtlCol="1">
            <a:spAutoFit/>
          </a:bodyPr>
          <a:lstStyle/>
          <a:p>
            <a:pPr algn="ctr"/>
            <a:r>
              <a:rPr lang="en-US" dirty="0"/>
              <a:t>Threshold =</a:t>
            </a:r>
          </a:p>
          <a:p>
            <a:pPr algn="ctr"/>
            <a:r>
              <a:rPr lang="en-US" dirty="0"/>
              <a:t> 20</a:t>
            </a:r>
            <a:endParaRPr lang="he-IL" dirty="0"/>
          </a:p>
        </p:txBody>
      </p:sp>
      <p:cxnSp>
        <p:nvCxnSpPr>
          <p:cNvPr id="12" name="מחבר חץ ישר 11">
            <a:extLst>
              <a:ext uri="{FF2B5EF4-FFF2-40B4-BE49-F238E27FC236}">
                <a16:creationId xmlns:a16="http://schemas.microsoft.com/office/drawing/2014/main" id="{02ED42C8-9B1B-43C8-8EEC-B7D2E667233A}"/>
              </a:ext>
            </a:extLst>
          </p:cNvPr>
          <p:cNvCxnSpPr>
            <a:cxnSpLocks/>
          </p:cNvCxnSpPr>
          <p:nvPr/>
        </p:nvCxnSpPr>
        <p:spPr>
          <a:xfrm flipV="1">
            <a:off x="384048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561D130A-0F5A-4452-8BF7-7BC88754BA79}"/>
              </a:ext>
            </a:extLst>
          </p:cNvPr>
          <p:cNvSpPr txBox="1"/>
          <p:nvPr/>
        </p:nvSpPr>
        <p:spPr>
          <a:xfrm>
            <a:off x="4145280" y="3417867"/>
            <a:ext cx="1808480" cy="646331"/>
          </a:xfrm>
          <a:prstGeom prst="rect">
            <a:avLst/>
          </a:prstGeom>
          <a:noFill/>
          <a:ln>
            <a:noFill/>
          </a:ln>
        </p:spPr>
        <p:txBody>
          <a:bodyPr wrap="square" rtlCol="1">
            <a:spAutoFit/>
          </a:bodyPr>
          <a:lstStyle/>
          <a:p>
            <a:pPr algn="ctr"/>
            <a:r>
              <a:rPr lang="en-US" dirty="0"/>
              <a:t>Threshold =</a:t>
            </a:r>
          </a:p>
          <a:p>
            <a:pPr algn="ctr"/>
            <a:r>
              <a:rPr lang="en-US" dirty="0"/>
              <a:t> 30</a:t>
            </a:r>
            <a:endParaRPr lang="he-IL" dirty="0"/>
          </a:p>
        </p:txBody>
      </p:sp>
      <p:cxnSp>
        <p:nvCxnSpPr>
          <p:cNvPr id="14" name="מחבר חץ ישר 13">
            <a:extLst>
              <a:ext uri="{FF2B5EF4-FFF2-40B4-BE49-F238E27FC236}">
                <a16:creationId xmlns:a16="http://schemas.microsoft.com/office/drawing/2014/main" id="{C7623FA0-7C61-42BA-B0EE-3CDA7C307337}"/>
              </a:ext>
            </a:extLst>
          </p:cNvPr>
          <p:cNvCxnSpPr>
            <a:cxnSpLocks/>
          </p:cNvCxnSpPr>
          <p:nvPr/>
        </p:nvCxnSpPr>
        <p:spPr>
          <a:xfrm flipV="1">
            <a:off x="501904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871B791D-7738-4416-8F24-C7EE00E4E53C}"/>
              </a:ext>
            </a:extLst>
          </p:cNvPr>
          <p:cNvSpPr txBox="1"/>
          <p:nvPr/>
        </p:nvSpPr>
        <p:spPr>
          <a:xfrm>
            <a:off x="5379720" y="3420028"/>
            <a:ext cx="1808480" cy="646331"/>
          </a:xfrm>
          <a:prstGeom prst="rect">
            <a:avLst/>
          </a:prstGeom>
          <a:noFill/>
          <a:ln>
            <a:noFill/>
          </a:ln>
        </p:spPr>
        <p:txBody>
          <a:bodyPr wrap="square" rtlCol="1">
            <a:spAutoFit/>
          </a:bodyPr>
          <a:lstStyle/>
          <a:p>
            <a:pPr algn="ctr"/>
            <a:r>
              <a:rPr lang="en-US" dirty="0"/>
              <a:t>Threshold =</a:t>
            </a:r>
          </a:p>
          <a:p>
            <a:pPr algn="ctr"/>
            <a:r>
              <a:rPr lang="en-US" dirty="0"/>
              <a:t> 40</a:t>
            </a:r>
            <a:endParaRPr lang="he-IL" dirty="0"/>
          </a:p>
        </p:txBody>
      </p:sp>
      <p:cxnSp>
        <p:nvCxnSpPr>
          <p:cNvPr id="16" name="מחבר חץ ישר 15">
            <a:extLst>
              <a:ext uri="{FF2B5EF4-FFF2-40B4-BE49-F238E27FC236}">
                <a16:creationId xmlns:a16="http://schemas.microsoft.com/office/drawing/2014/main" id="{8791B837-A645-492D-ACD5-23E61B41634F}"/>
              </a:ext>
            </a:extLst>
          </p:cNvPr>
          <p:cNvCxnSpPr>
            <a:cxnSpLocks/>
          </p:cNvCxnSpPr>
          <p:nvPr/>
        </p:nvCxnSpPr>
        <p:spPr>
          <a:xfrm flipV="1">
            <a:off x="6309360" y="2497018"/>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8052CFCE-9F35-439D-8F37-787B30D639DE}"/>
              </a:ext>
            </a:extLst>
          </p:cNvPr>
          <p:cNvSpPr txBox="1"/>
          <p:nvPr/>
        </p:nvSpPr>
        <p:spPr>
          <a:xfrm>
            <a:off x="6969760" y="3413291"/>
            <a:ext cx="1808480" cy="646331"/>
          </a:xfrm>
          <a:prstGeom prst="rect">
            <a:avLst/>
          </a:prstGeom>
          <a:noFill/>
          <a:ln>
            <a:noFill/>
          </a:ln>
        </p:spPr>
        <p:txBody>
          <a:bodyPr wrap="square" rtlCol="1">
            <a:spAutoFit/>
          </a:bodyPr>
          <a:lstStyle/>
          <a:p>
            <a:pPr algn="ctr"/>
            <a:r>
              <a:rPr lang="en-US" dirty="0"/>
              <a:t>Threshold =</a:t>
            </a:r>
          </a:p>
          <a:p>
            <a:pPr algn="ctr"/>
            <a:r>
              <a:rPr lang="en-US" dirty="0"/>
              <a:t> 50</a:t>
            </a:r>
            <a:endParaRPr lang="he-IL" dirty="0"/>
          </a:p>
        </p:txBody>
      </p:sp>
      <p:cxnSp>
        <p:nvCxnSpPr>
          <p:cNvPr id="18" name="מחבר חץ ישר 17">
            <a:extLst>
              <a:ext uri="{FF2B5EF4-FFF2-40B4-BE49-F238E27FC236}">
                <a16:creationId xmlns:a16="http://schemas.microsoft.com/office/drawing/2014/main" id="{3FD1AC18-D31E-4914-A0F0-7502E42EF737}"/>
              </a:ext>
            </a:extLst>
          </p:cNvPr>
          <p:cNvCxnSpPr>
            <a:cxnSpLocks/>
          </p:cNvCxnSpPr>
          <p:nvPr/>
        </p:nvCxnSpPr>
        <p:spPr>
          <a:xfrm flipV="1">
            <a:off x="7874000" y="2545476"/>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BAFCB061-3EBB-4223-A8FE-CB998F78A24C}"/>
              </a:ext>
            </a:extLst>
          </p:cNvPr>
          <p:cNvSpPr txBox="1"/>
          <p:nvPr/>
        </p:nvSpPr>
        <p:spPr>
          <a:xfrm>
            <a:off x="8803640" y="3488591"/>
            <a:ext cx="1808480" cy="646331"/>
          </a:xfrm>
          <a:prstGeom prst="rect">
            <a:avLst/>
          </a:prstGeom>
          <a:noFill/>
          <a:ln>
            <a:noFill/>
          </a:ln>
        </p:spPr>
        <p:txBody>
          <a:bodyPr wrap="square" rtlCol="1">
            <a:spAutoFit/>
          </a:bodyPr>
          <a:lstStyle/>
          <a:p>
            <a:pPr algn="ctr"/>
            <a:r>
              <a:rPr lang="en-US" dirty="0"/>
              <a:t>Threshold =</a:t>
            </a:r>
          </a:p>
          <a:p>
            <a:pPr algn="ctr"/>
            <a:r>
              <a:rPr lang="en-US" dirty="0"/>
              <a:t> 60</a:t>
            </a:r>
            <a:endParaRPr lang="he-IL" dirty="0"/>
          </a:p>
        </p:txBody>
      </p:sp>
      <p:cxnSp>
        <p:nvCxnSpPr>
          <p:cNvPr id="20" name="מחבר חץ ישר 19">
            <a:extLst>
              <a:ext uri="{FF2B5EF4-FFF2-40B4-BE49-F238E27FC236}">
                <a16:creationId xmlns:a16="http://schemas.microsoft.com/office/drawing/2014/main" id="{45CF438C-25F9-4E30-9C0E-ED358384BF6F}"/>
              </a:ext>
            </a:extLst>
          </p:cNvPr>
          <p:cNvCxnSpPr>
            <a:cxnSpLocks/>
          </p:cNvCxnSpPr>
          <p:nvPr/>
        </p:nvCxnSpPr>
        <p:spPr>
          <a:xfrm flipV="1">
            <a:off x="9707880" y="2616200"/>
            <a:ext cx="40640" cy="812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08933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4000"/>
            <a:lum/>
          </a:blip>
          <a:srcRect/>
          <a:stretch>
            <a:fillRect l="-3000" r="-17000"/>
          </a:stretch>
        </a:blipFill>
        <a:effectLst/>
      </p:bgPr>
    </p:bg>
    <p:spTree>
      <p:nvGrpSpPr>
        <p:cNvPr id="1" name=""/>
        <p:cNvGrpSpPr/>
        <p:nvPr/>
      </p:nvGrpSpPr>
      <p:grpSpPr>
        <a:xfrm>
          <a:off x="0" y="0"/>
          <a:ext cx="0" cy="0"/>
          <a:chOff x="0" y="0"/>
          <a:chExt cx="0" cy="0"/>
        </a:xfrm>
      </p:grpSpPr>
      <p:sp>
        <p:nvSpPr>
          <p:cNvPr id="4" name="כותרת משנה 2">
            <a:extLst>
              <a:ext uri="{FF2B5EF4-FFF2-40B4-BE49-F238E27FC236}">
                <a16:creationId xmlns:a16="http://schemas.microsoft.com/office/drawing/2014/main" id="{741023CF-99F5-4BAD-A6C5-A2E9BB46C681}"/>
              </a:ext>
            </a:extLst>
          </p:cNvPr>
          <p:cNvSpPr txBox="1">
            <a:spLocks/>
          </p:cNvSpPr>
          <p:nvPr/>
        </p:nvSpPr>
        <p:spPr>
          <a:xfrm>
            <a:off x="1501141" y="1113722"/>
            <a:ext cx="9368624" cy="1365760"/>
          </a:xfrm>
          <a:prstGeom prst="rect">
            <a:avLst/>
          </a:prstGeom>
        </p:spPr>
        <p:txBody>
          <a:bodyPr vert="horz" lIns="91440" tIns="45720" rIns="91440" bIns="45720" rtlCol="1">
            <a:normAutofit fontScale="92500" lnSpcReduction="20000"/>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rtl="0">
              <a:buNone/>
            </a:pPr>
            <a:r>
              <a:rPr lang="en-US" dirty="0"/>
              <a:t>Compass Mode – Note, this is an option for advanced users for freehand drawing! </a:t>
            </a:r>
          </a:p>
          <a:p>
            <a:pPr marL="0" indent="0" algn="l" rtl="0">
              <a:buNone/>
            </a:pPr>
            <a:r>
              <a:rPr lang="en-US" dirty="0"/>
              <a:t>It is highly recommended to first work with a mouse to better understand how it works.</a:t>
            </a:r>
            <a:endParaRPr lang="he-IL" dirty="0"/>
          </a:p>
        </p:txBody>
      </p:sp>
    </p:spTree>
    <p:extLst>
      <p:ext uri="{BB962C8B-B14F-4D97-AF65-F5344CB8AC3E}">
        <p14:creationId xmlns:p14="http://schemas.microsoft.com/office/powerpoint/2010/main" val="3806495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970AAB35-4571-4E29-9A94-93A297A093E8}"/>
              </a:ext>
            </a:extLst>
          </p:cNvPr>
          <p:cNvPicPr/>
          <p:nvPr/>
        </p:nvPicPr>
        <p:blipFill>
          <a:blip r:embed="rId2">
            <a:extLst>
              <a:ext uri="{28A0092B-C50C-407E-A947-70E740481C1C}">
                <a14:useLocalDpi xmlns:a14="http://schemas.microsoft.com/office/drawing/2010/main" val="0"/>
              </a:ext>
            </a:extLst>
          </a:blip>
          <a:stretch>
            <a:fillRect/>
          </a:stretch>
        </p:blipFill>
        <p:spPr>
          <a:xfrm>
            <a:off x="3019583" y="1124483"/>
            <a:ext cx="6152833" cy="2246769"/>
          </a:xfrm>
          <a:prstGeom prst="rect">
            <a:avLst/>
          </a:prstGeom>
        </p:spPr>
      </p:pic>
      <p:sp>
        <p:nvSpPr>
          <p:cNvPr id="5" name="כותרת משנה 2">
            <a:extLst>
              <a:ext uri="{FF2B5EF4-FFF2-40B4-BE49-F238E27FC236}">
                <a16:creationId xmlns:a16="http://schemas.microsoft.com/office/drawing/2014/main" id="{CD554242-0D55-4DF8-95DF-1EF96D6E5A23}"/>
              </a:ext>
            </a:extLst>
          </p:cNvPr>
          <p:cNvSpPr txBox="1">
            <a:spLocks/>
          </p:cNvSpPr>
          <p:nvPr/>
        </p:nvSpPr>
        <p:spPr>
          <a:xfrm>
            <a:off x="1411688" y="554415"/>
            <a:ext cx="9368624" cy="512320"/>
          </a:xfrm>
          <a:prstGeom prst="rect">
            <a:avLst/>
          </a:prstGeom>
        </p:spPr>
        <p:txBody>
          <a:bodyPr vert="horz" lIns="91440" tIns="45720" rIns="91440" bIns="45720" rtlCol="1">
            <a:normAutofit/>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rtl="0">
              <a:buNone/>
            </a:pPr>
            <a:r>
              <a:rPr lang="en-US" dirty="0"/>
              <a:t>Compass Mode – Continued Explanation:</a:t>
            </a:r>
            <a:endParaRPr lang="he-IL" dirty="0"/>
          </a:p>
        </p:txBody>
      </p:sp>
      <p:sp>
        <p:nvSpPr>
          <p:cNvPr id="2" name="מלבן 1">
            <a:extLst>
              <a:ext uri="{FF2B5EF4-FFF2-40B4-BE49-F238E27FC236}">
                <a16:creationId xmlns:a16="http://schemas.microsoft.com/office/drawing/2014/main" id="{1B632CB1-B0B8-4C83-AD04-C716E51250E3}"/>
              </a:ext>
            </a:extLst>
          </p:cNvPr>
          <p:cNvSpPr/>
          <p:nvPr/>
        </p:nvSpPr>
        <p:spPr>
          <a:xfrm>
            <a:off x="172719" y="3419061"/>
            <a:ext cx="11846560" cy="3477875"/>
          </a:xfrm>
          <a:prstGeom prst="rect">
            <a:avLst/>
          </a:prstGeom>
        </p:spPr>
        <p:txBody>
          <a:bodyPr wrap="square">
            <a:spAutoFit/>
          </a:bodyPr>
          <a:lstStyle/>
          <a:p>
            <a:pPr marL="342900" indent="-342900" algn="l" rtl="0">
              <a:buFont typeface="Arial" panose="020B0604020202020204" pitchFamily="34" charset="0"/>
              <a:buChar char="•"/>
            </a:pPr>
            <a:r>
              <a:rPr lang="en-US" sz="2000" dirty="0"/>
              <a:t>Compass Mode consists of a circle and a directional needle, where the center of the circle is the brush point. The directional needle points from the brush point (the center of the circle) to the point of view, indicating the direction of the brush movement.</a:t>
            </a:r>
          </a:p>
          <a:p>
            <a:pPr marL="342900" indent="-342900" algn="l" rtl="0">
              <a:buFont typeface="Arial" panose="020B0604020202020204" pitchFamily="34" charset="0"/>
              <a:buChar char="•"/>
            </a:pPr>
            <a:endParaRPr lang="en-US" sz="2000" dirty="0"/>
          </a:p>
          <a:p>
            <a:pPr marL="342900" indent="-342900" algn="l" rtl="0">
              <a:buFont typeface="Arial" panose="020B0604020202020204" pitchFamily="34" charset="0"/>
              <a:buChar char="•"/>
            </a:pPr>
            <a:r>
              <a:rPr lang="en-US" sz="2000" dirty="0"/>
              <a:t>The radius of the circle is slightly smaller than the Threshold defined by the user.</a:t>
            </a:r>
          </a:p>
          <a:p>
            <a:pPr marL="342900" indent="-342900" algn="l" rtl="0">
              <a:buFont typeface="Arial" panose="020B0604020202020204" pitchFamily="34" charset="0"/>
              <a:buChar char="•"/>
            </a:pPr>
            <a:endParaRPr lang="he-IL" sz="2000" kern="0" dirty="0">
              <a:latin typeface="Arial" panose="020B0604020202020204" pitchFamily="34" charset="0"/>
              <a:ea typeface="Times New Roman" panose="02020603050405020304" pitchFamily="18" charset="0"/>
            </a:endParaRPr>
          </a:p>
          <a:p>
            <a:pPr marL="342900" indent="-342900" algn="l" rtl="0">
              <a:buFont typeface="Arial" panose="020B0604020202020204" pitchFamily="34" charset="0"/>
              <a:buChar char="•"/>
            </a:pPr>
            <a:r>
              <a:rPr lang="en-US" sz="2000" dirty="0"/>
              <a:t>The brush will start drawing only when the gaze is outside the circle or directly on the circle itself. Only then brush movement will occur.</a:t>
            </a:r>
          </a:p>
          <a:p>
            <a:pPr marL="342900" indent="-342900" algn="l" rtl="0">
              <a:buFont typeface="Arial" panose="020B0604020202020204" pitchFamily="34" charset="0"/>
              <a:buChar char="•"/>
            </a:pPr>
            <a:endParaRPr lang="he-IL" sz="2000" kern="0" dirty="0">
              <a:latin typeface="Arial" panose="020B0604020202020204" pitchFamily="34" charset="0"/>
            </a:endParaRPr>
          </a:p>
          <a:p>
            <a:pPr marL="342900" indent="-342900" algn="l" rtl="0">
              <a:buFont typeface="Arial" panose="020B0604020202020204" pitchFamily="34" charset="0"/>
              <a:buChar char="•"/>
            </a:pPr>
            <a:r>
              <a:rPr lang="en-US" sz="2000" dirty="0"/>
              <a:t>For further details on this mode, you can refer to the full description in the project documentation on pages 8-10</a:t>
            </a:r>
            <a:endParaRPr lang="he-IL" sz="2000" dirty="0"/>
          </a:p>
        </p:txBody>
      </p:sp>
    </p:spTree>
    <p:extLst>
      <p:ext uri="{BB962C8B-B14F-4D97-AF65-F5344CB8AC3E}">
        <p14:creationId xmlns:p14="http://schemas.microsoft.com/office/powerpoint/2010/main" val="3558623237"/>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466</Words>
  <Application>Microsoft Office PowerPoint</Application>
  <PresentationFormat>מסך רחב</PresentationFormat>
  <Paragraphs>34</Paragraphs>
  <Slides>6</Slides>
  <Notes>0</Notes>
  <HiddenSlides>0</HiddenSlides>
  <MMClips>1</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6</vt:i4>
      </vt:variant>
    </vt:vector>
  </HeadingPairs>
  <TitlesOfParts>
    <vt:vector size="11" baseType="lpstr">
      <vt:lpstr>Arial</vt:lpstr>
      <vt:lpstr>Calibri</vt:lpstr>
      <vt:lpstr>Calibri Light</vt:lpstr>
      <vt:lpstr>Times New Roman</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Lavi Stamler</dc:creator>
  <cp:lastModifiedBy>Lavi Stamler</cp:lastModifiedBy>
  <cp:revision>9</cp:revision>
  <dcterms:created xsi:type="dcterms:W3CDTF">2024-07-31T23:16:48Z</dcterms:created>
  <dcterms:modified xsi:type="dcterms:W3CDTF">2024-08-01T09:58:46Z</dcterms:modified>
</cp:coreProperties>
</file>

<file path=docProps/thumbnail.jpeg>
</file>